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9" r:id="rId3"/>
    <p:sldId id="285" r:id="rId4"/>
    <p:sldId id="286" r:id="rId5"/>
    <p:sldId id="259" r:id="rId6"/>
    <p:sldId id="287" r:id="rId7"/>
    <p:sldId id="265" r:id="rId8"/>
    <p:sldId id="270" r:id="rId9"/>
    <p:sldId id="260" r:id="rId10"/>
    <p:sldId id="261" r:id="rId11"/>
    <p:sldId id="272" r:id="rId12"/>
    <p:sldId id="262" r:id="rId13"/>
    <p:sldId id="274" r:id="rId14"/>
    <p:sldId id="275" r:id="rId15"/>
    <p:sldId id="276" r:id="rId16"/>
    <p:sldId id="264" r:id="rId17"/>
    <p:sldId id="278" r:id="rId18"/>
    <p:sldId id="279" r:id="rId19"/>
    <p:sldId id="280" r:id="rId20"/>
    <p:sldId id="281" r:id="rId21"/>
    <p:sldId id="282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22" autoAdjust="0"/>
  </p:normalViewPr>
  <p:slideViewPr>
    <p:cSldViewPr>
      <p:cViewPr varScale="1">
        <p:scale>
          <a:sx n="69" d="100"/>
          <a:sy n="69" d="100"/>
        </p:scale>
        <p:origin x="4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C9EE6C0-63C3-4A0D-9245-2FE7B29CAF8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54AD25D-96A5-4AC9-84B2-C21F424631DC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12218B-5D88-F7F1-C521-FDB5CFC9E680}"/>
              </a:ext>
            </a:extLst>
          </p:cNvPr>
          <p:cNvSpPr/>
          <p:nvPr/>
        </p:nvSpPr>
        <p:spPr>
          <a:xfrm>
            <a:off x="4800600" y="1669473"/>
            <a:ext cx="3553691" cy="290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450"/>
              </a:spcAft>
            </a:pPr>
            <a:r>
              <a:rPr lang="en-US" sz="3200" b="1" kern="1200" baseline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Early Colonization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450"/>
              </a:spcAft>
            </a:pPr>
            <a:r>
              <a:rPr lang="en-US" sz="3200" b="1" kern="1200" baseline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Part 8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450"/>
              </a:spcAft>
            </a:pPr>
            <a:r>
              <a:rPr lang="en-US" sz="3200" b="1" kern="1200" baseline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 Mid Atlantic Colonies Continue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19014317-2B85-5716-4E75-E4850770A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7" r="5" b="3208"/>
          <a:stretch/>
        </p:blipFill>
        <p:spPr>
          <a:xfrm>
            <a:off x="1371600" y="1676400"/>
            <a:ext cx="32766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45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441" y="304800"/>
            <a:ext cx="77001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wanted to name the new colony “</a:t>
            </a:r>
            <a:r>
              <a:rPr lang="en-US" sz="4000" u="sng" dirty="0">
                <a:latin typeface="Bookman Old Style" pitchFamily="18" charset="0"/>
              </a:rPr>
              <a:t>Sylvania</a:t>
            </a:r>
            <a:r>
              <a:rPr lang="en-US" sz="4000" dirty="0">
                <a:latin typeface="Bookman Old Style" pitchFamily="18" charset="0"/>
              </a:rPr>
              <a:t>” which means “woods.”  The king wanted William to name it after his </a:t>
            </a:r>
            <a:r>
              <a:rPr lang="en-US" sz="4000" u="sng" dirty="0">
                <a:latin typeface="Bookman Old Style" pitchFamily="18" charset="0"/>
              </a:rPr>
              <a:t>father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6146" name="Picture 2" descr="http://www.mapsofpa.com/articlepics/1681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988"/>
            <a:ext cx="2971800" cy="27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0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441" y="457200"/>
            <a:ext cx="7700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They compromised and called it “</a:t>
            </a:r>
            <a:r>
              <a:rPr lang="en-US" sz="4000" u="sng" dirty="0">
                <a:latin typeface="Bookman Old Style" pitchFamily="18" charset="0"/>
              </a:rPr>
              <a:t>Pennsylvania</a:t>
            </a:r>
            <a:r>
              <a:rPr lang="en-US" sz="4000" dirty="0">
                <a:latin typeface="Bookman Old Style" pitchFamily="18" charset="0"/>
              </a:rPr>
              <a:t>.”</a:t>
            </a:r>
          </a:p>
        </p:txBody>
      </p:sp>
      <p:pic>
        <p:nvPicPr>
          <p:cNvPr id="3074" name="Picture 2" descr="http://www.ut2004maps.com/wp-content/uploads/Map%20Of%20Pennsylvania%20Col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4724400" cy="334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7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23" y="304800"/>
            <a:ext cx="89664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In 1682, Penn wrote Pennsylvania’s first constitution called the </a:t>
            </a:r>
            <a:r>
              <a:rPr lang="en-US" sz="4000" u="sng" dirty="0">
                <a:latin typeface="Bookman Old Style" pitchFamily="18" charset="0"/>
              </a:rPr>
              <a:t>First Frame of Government</a:t>
            </a:r>
            <a:r>
              <a:rPr lang="en-US" sz="4000" dirty="0">
                <a:latin typeface="Bookman Old Style" pitchFamily="18" charset="0"/>
              </a:rPr>
              <a:t>. It made sure that everyone had freedom of </a:t>
            </a:r>
            <a:r>
              <a:rPr lang="en-US" sz="4000" u="sng" dirty="0">
                <a:latin typeface="Bookman Old Style" pitchFamily="18" charset="0"/>
              </a:rPr>
              <a:t>religion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7170" name="Picture 2" descr="http://bill.ballpaul.net/iaph/main.php?g2_view=core.DownloadItem&amp;g2_itemId=54&amp;g2_serialNumb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96255"/>
            <a:ext cx="2081079" cy="3124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7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23" y="304800"/>
            <a:ext cx="8966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also created the </a:t>
            </a:r>
            <a:r>
              <a:rPr lang="en-US" sz="4000" u="sng" dirty="0">
                <a:latin typeface="Bookman Old Style" pitchFamily="18" charset="0"/>
              </a:rPr>
              <a:t>Great Law</a:t>
            </a:r>
            <a:r>
              <a:rPr lang="en-US" sz="4000" dirty="0">
                <a:latin typeface="Bookman Old Style" pitchFamily="18" charset="0"/>
              </a:rPr>
              <a:t>, which made sure that the people of Pennsylvania had a voice in their </a:t>
            </a:r>
            <a:r>
              <a:rPr lang="en-US" sz="4000" u="sng" dirty="0">
                <a:latin typeface="Bookman Old Style" pitchFamily="18" charset="0"/>
              </a:rPr>
              <a:t>government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2050" name="Picture 2" descr="http://pa.gov/portal/server.pt/gateway/PTARGS_0_2_143259_20578_1048587_43/http%3B/pubcontent.state.pa.us/publishedcontent/publish/cop_environment/phmc/communities/extranet/archivalprograms/accessarchives/articles/volume_9__article_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1" y="3200400"/>
            <a:ext cx="3000375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0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000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started the city of </a:t>
            </a:r>
            <a:r>
              <a:rPr lang="en-US" sz="4000" u="sng" dirty="0">
                <a:latin typeface="Bookman Old Style" pitchFamily="18" charset="0"/>
              </a:rPr>
              <a:t>Philadelphia</a:t>
            </a:r>
            <a:r>
              <a:rPr lang="en-US" sz="4000" dirty="0">
                <a:latin typeface="Bookman Old Style" pitchFamily="18" charset="0"/>
              </a:rPr>
              <a:t>, which means “City of </a:t>
            </a:r>
            <a:r>
              <a:rPr lang="en-US" sz="4000" u="sng" dirty="0">
                <a:latin typeface="Bookman Old Style" pitchFamily="18" charset="0"/>
              </a:rPr>
              <a:t>Brotherly</a:t>
            </a:r>
            <a:r>
              <a:rPr lang="en-US" sz="4000" dirty="0">
                <a:latin typeface="Bookman Old Style" pitchFamily="18" charset="0"/>
              </a:rPr>
              <a:t> Love.”</a:t>
            </a: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1026" name="Picture 2" descr="http://www.revolutionaryday.com/usroute202/philadelphia/oldphyl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10" y="2805289"/>
            <a:ext cx="666138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91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He designed Philadelphia to have </a:t>
            </a:r>
            <a:r>
              <a:rPr lang="en-US" sz="4000" u="sng" dirty="0">
                <a:latin typeface="Bookman Old Style" pitchFamily="18" charset="0"/>
              </a:rPr>
              <a:t>straight</a:t>
            </a:r>
            <a:r>
              <a:rPr lang="en-US" sz="4000" dirty="0">
                <a:latin typeface="Bookman Old Style" pitchFamily="18" charset="0"/>
              </a:rPr>
              <a:t> streets and parks and </a:t>
            </a:r>
            <a:r>
              <a:rPr lang="en-US" sz="4000" u="sng" dirty="0">
                <a:latin typeface="Bookman Old Style" pitchFamily="18" charset="0"/>
              </a:rPr>
              <a:t>public</a:t>
            </a:r>
            <a:r>
              <a:rPr lang="en-US" sz="4000" dirty="0">
                <a:latin typeface="Bookman Old Style" pitchFamily="18" charset="0"/>
              </a:rPr>
              <a:t> squares.</a:t>
            </a:r>
            <a:endParaRPr lang="en-US" sz="2800" dirty="0">
              <a:latin typeface="Bookman Old Style" pitchFamily="18" charset="0"/>
            </a:endParaRPr>
          </a:p>
        </p:txBody>
      </p:sp>
      <p:pic>
        <p:nvPicPr>
          <p:cNvPr id="2050" name="Picture 2" descr="http://www.pagenealogy.net/maps/Phila%20-%201842%20-%20Ta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19992"/>
            <a:ext cx="351226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2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1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treated the Native Americans living in Pennsylvania </a:t>
            </a:r>
            <a:r>
              <a:rPr lang="en-US" sz="4000" u="sng" dirty="0">
                <a:latin typeface="Bookman Old Style" pitchFamily="18" charset="0"/>
              </a:rPr>
              <a:t>fairly</a:t>
            </a:r>
            <a:r>
              <a:rPr lang="en-US" sz="4000" dirty="0">
                <a:latin typeface="Bookman Old Style" pitchFamily="18" charset="0"/>
              </a:rPr>
              <a:t>.  He wanted to be </a:t>
            </a:r>
            <a:r>
              <a:rPr lang="en-US" sz="4000" u="sng" dirty="0">
                <a:latin typeface="Bookman Old Style" pitchFamily="18" charset="0"/>
              </a:rPr>
              <a:t>friends</a:t>
            </a:r>
            <a:r>
              <a:rPr lang="en-US" sz="4000" dirty="0">
                <a:latin typeface="Bookman Old Style" pitchFamily="18" charset="0"/>
              </a:rPr>
              <a:t> with them, and they </a:t>
            </a:r>
            <a:r>
              <a:rPr lang="en-US" sz="4000" u="sng" dirty="0">
                <a:latin typeface="Bookman Old Style" pitchFamily="18" charset="0"/>
              </a:rPr>
              <a:t>respected</a:t>
            </a:r>
            <a:r>
              <a:rPr lang="en-US" sz="4000" dirty="0">
                <a:latin typeface="Bookman Old Style" pitchFamily="18" charset="0"/>
              </a:rPr>
              <a:t> him for that.</a:t>
            </a:r>
          </a:p>
        </p:txBody>
      </p:sp>
      <p:pic>
        <p:nvPicPr>
          <p:cNvPr id="9218" name="Picture 2" descr="http://www.tudo.co.uk/quakers_craw/shell_quakers/contents/quakers/images_quakers/william_penn_1644_1718/william_penn_and_the_indians_of_pennsylvania_scr703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03" y="3551099"/>
            <a:ext cx="4661594" cy="3179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73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and the </a:t>
            </a:r>
            <a:r>
              <a:rPr lang="en-US" sz="4000" u="sng" dirty="0">
                <a:latin typeface="Bookman Old Style" pitchFamily="18" charset="0"/>
              </a:rPr>
              <a:t>Lenape</a:t>
            </a:r>
            <a:r>
              <a:rPr lang="en-US" sz="4000" dirty="0">
                <a:latin typeface="Bookman Old Style" pitchFamily="18" charset="0"/>
              </a:rPr>
              <a:t> signed the </a:t>
            </a:r>
            <a:r>
              <a:rPr lang="en-US" sz="4000" u="sng" dirty="0">
                <a:latin typeface="Bookman Old Style" pitchFamily="18" charset="0"/>
              </a:rPr>
              <a:t>Treaty of </a:t>
            </a:r>
            <a:r>
              <a:rPr lang="en-US" sz="4000" u="sng" dirty="0" err="1">
                <a:latin typeface="Bookman Old Style" pitchFamily="18" charset="0"/>
              </a:rPr>
              <a:t>Shackamaxon</a:t>
            </a:r>
            <a:r>
              <a:rPr lang="en-US" sz="4000" dirty="0">
                <a:latin typeface="Bookman Old Style" pitchFamily="18" charset="0"/>
              </a:rPr>
              <a:t>, in which Penn bought the land given to him by the king.</a:t>
            </a:r>
          </a:p>
        </p:txBody>
      </p:sp>
      <p:pic>
        <p:nvPicPr>
          <p:cNvPr id="4098" name="Picture 2" descr="http://penntreatypark.org/site/wp-content/uploads/2010/06/B_West_PennTrea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3090333"/>
            <a:ext cx="650748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7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called Pennsylvania a “</a:t>
            </a:r>
            <a:r>
              <a:rPr lang="en-US" sz="4000" u="sng" dirty="0">
                <a:latin typeface="Bookman Old Style" pitchFamily="18" charset="0"/>
              </a:rPr>
              <a:t>holy experiment</a:t>
            </a:r>
            <a:r>
              <a:rPr lang="en-US" sz="4000" dirty="0">
                <a:latin typeface="Bookman Old Style" pitchFamily="18" charset="0"/>
              </a:rPr>
              <a:t>” because the colony was based on his </a:t>
            </a:r>
            <a:r>
              <a:rPr lang="en-US" sz="4000" u="sng" dirty="0">
                <a:latin typeface="Bookman Old Style" pitchFamily="18" charset="0"/>
              </a:rPr>
              <a:t>Quaker</a:t>
            </a:r>
            <a:r>
              <a:rPr lang="en-US" sz="4000" dirty="0">
                <a:latin typeface="Bookman Old Style" pitchFamily="18" charset="0"/>
              </a:rPr>
              <a:t> beliefs.</a:t>
            </a:r>
          </a:p>
        </p:txBody>
      </p:sp>
      <p:pic>
        <p:nvPicPr>
          <p:cNvPr id="1026" name="Picture 2" descr="http://www.quakerinfo.com/images/penn_holy_e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19992"/>
            <a:ext cx="5257800" cy="44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89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1298" y="-5417"/>
            <a:ext cx="478790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Penn wanted to treat everyone </a:t>
            </a:r>
            <a:r>
              <a:rPr lang="en-US" sz="4000" u="sng" dirty="0">
                <a:latin typeface="Bookman Old Style" pitchFamily="18" charset="0"/>
              </a:rPr>
              <a:t>fairly</a:t>
            </a:r>
            <a:r>
              <a:rPr lang="en-US" sz="4000" dirty="0">
                <a:latin typeface="Bookman Old Style" pitchFamily="18" charset="0"/>
              </a:rPr>
              <a:t> in his new colony, so he sold land to people at </a:t>
            </a:r>
            <a:r>
              <a:rPr lang="en-US" sz="4000" u="sng" dirty="0">
                <a:latin typeface="Bookman Old Style" pitchFamily="18" charset="0"/>
              </a:rPr>
              <a:t>good</a:t>
            </a:r>
            <a:r>
              <a:rPr lang="en-US" sz="4000" dirty="0">
                <a:latin typeface="Bookman Old Style" pitchFamily="18" charset="0"/>
              </a:rPr>
              <a:t> prices.  He also invited people from different European </a:t>
            </a:r>
            <a:r>
              <a:rPr lang="en-US" sz="4000" u="sng" dirty="0">
                <a:latin typeface="Bookman Old Style" pitchFamily="18" charset="0"/>
              </a:rPr>
              <a:t>countries</a:t>
            </a:r>
            <a:r>
              <a:rPr lang="en-US" sz="4000" dirty="0">
                <a:latin typeface="Bookman Old Style" pitchFamily="18" charset="0"/>
              </a:rPr>
              <a:t> to live in Pennsylvania.</a:t>
            </a:r>
          </a:p>
        </p:txBody>
      </p:sp>
      <p:pic>
        <p:nvPicPr>
          <p:cNvPr id="2050" name="Picture 2" descr="http://www.allredfamily.com/Penn-d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5" y="852311"/>
            <a:ext cx="389572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0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9" y="152400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Duke of York became the largest single </a:t>
            </a:r>
            <a:r>
              <a:rPr lang="en-US" sz="4000" u="sng" dirty="0">
                <a:latin typeface="Bookman Old Style" pitchFamily="18" charset="0"/>
              </a:rPr>
              <a:t>landowner</a:t>
            </a:r>
            <a:r>
              <a:rPr lang="en-US" sz="4000" dirty="0">
                <a:latin typeface="Bookman Old Style" pitchFamily="18" charset="0"/>
              </a:rPr>
              <a:t> in America.  He gave some of his land to his friends Sir George </a:t>
            </a:r>
            <a:r>
              <a:rPr lang="en-US" sz="4000" u="sng" dirty="0">
                <a:latin typeface="Bookman Old Style" pitchFamily="18" charset="0"/>
              </a:rPr>
              <a:t>Carteret</a:t>
            </a:r>
            <a:r>
              <a:rPr lang="en-US" sz="4000" dirty="0">
                <a:latin typeface="Bookman Old Style" pitchFamily="18" charset="0"/>
              </a:rPr>
              <a:t> and Lord John </a:t>
            </a:r>
            <a:r>
              <a:rPr lang="en-US" sz="4000" u="sng" dirty="0">
                <a:latin typeface="Bookman Old Style" pitchFamily="18" charset="0"/>
              </a:rPr>
              <a:t>Berkeley</a:t>
            </a:r>
            <a:r>
              <a:rPr lang="en-US" sz="4000" dirty="0">
                <a:latin typeface="Bookman Old Style" pitchFamily="18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F8340D-0377-643A-B6CF-CF349012A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70138"/>
            <a:ext cx="2667000" cy="3147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1E88A-C731-ACC1-4309-03084CEE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70138"/>
            <a:ext cx="3059262" cy="30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6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1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One group made up of 13 </a:t>
            </a:r>
            <a:r>
              <a:rPr lang="en-US" sz="4000" u="sng" dirty="0">
                <a:latin typeface="Bookman Old Style" pitchFamily="18" charset="0"/>
              </a:rPr>
              <a:t>German</a:t>
            </a:r>
            <a:r>
              <a:rPr lang="en-US" sz="4000" dirty="0">
                <a:latin typeface="Bookman Old Style" pitchFamily="18" charset="0"/>
              </a:rPr>
              <a:t> families came to Pennsylvania in 1683 and settled near Philadelphia.  They named their town </a:t>
            </a:r>
            <a:r>
              <a:rPr lang="en-US" sz="4000" u="sng" dirty="0">
                <a:latin typeface="Bookman Old Style" pitchFamily="18" charset="0"/>
              </a:rPr>
              <a:t>Germantown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074" name="Picture 2" descr="http://2.bp.blogspot.com/_CvDCiEFbNy8/StNfy8Hx8yI/AAAAAAAALsc/juuuC6nt6iQ/s400/thm_William_Britton_Market_Square_Germantown_PA_1820_24x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81412"/>
            <a:ext cx="4516909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ib.utexas.edu/maps/historical/philadelphia_18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14700"/>
            <a:ext cx="30441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273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70C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1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Many Germans would come and settle in the colony over the years.  By the </a:t>
            </a:r>
            <a:r>
              <a:rPr lang="en-US" sz="4000" u="sng" dirty="0">
                <a:latin typeface="Bookman Old Style" pitchFamily="18" charset="0"/>
              </a:rPr>
              <a:t>1750s</a:t>
            </a:r>
            <a:r>
              <a:rPr lang="en-US" sz="4000" dirty="0">
                <a:latin typeface="Bookman Old Style" pitchFamily="18" charset="0"/>
              </a:rPr>
              <a:t>, more than </a:t>
            </a:r>
            <a:r>
              <a:rPr lang="en-US" sz="4000" u="sng" dirty="0">
                <a:latin typeface="Bookman Old Style" pitchFamily="18" charset="0"/>
              </a:rPr>
              <a:t>½</a:t>
            </a:r>
            <a:r>
              <a:rPr lang="en-US" sz="4000" dirty="0">
                <a:latin typeface="Bookman Old Style" pitchFamily="18" charset="0"/>
              </a:rPr>
              <a:t> the population of Pennsylvania spoke </a:t>
            </a:r>
            <a:r>
              <a:rPr lang="en-US" sz="4000" u="sng" dirty="0">
                <a:latin typeface="Bookman Old Style" pitchFamily="18" charset="0"/>
              </a:rPr>
              <a:t>German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4098" name="Picture 2" descr="http://conardfamilyhistory.com/images/germantown_se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356366"/>
            <a:ext cx="38100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0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In 1701, Penn wrote the </a:t>
            </a:r>
            <a:r>
              <a:rPr lang="en-US" sz="4000" u="sng" dirty="0">
                <a:latin typeface="Bookman Old Style" pitchFamily="18" charset="0"/>
              </a:rPr>
              <a:t>Charter of Privileges</a:t>
            </a:r>
            <a:r>
              <a:rPr lang="en-US" sz="4000" dirty="0">
                <a:latin typeface="Bookman Old Style" pitchFamily="18" charset="0"/>
              </a:rPr>
              <a:t>.  It helped to give people more </a:t>
            </a:r>
            <a:r>
              <a:rPr lang="en-US" sz="4000" u="sng" dirty="0">
                <a:latin typeface="Bookman Old Style" pitchFamily="18" charset="0"/>
              </a:rPr>
              <a:t>control</a:t>
            </a:r>
            <a:r>
              <a:rPr lang="en-US" sz="4000" dirty="0">
                <a:latin typeface="Bookman Old Style" pitchFamily="18" charset="0"/>
              </a:rPr>
              <a:t> over their government.</a:t>
            </a:r>
          </a:p>
        </p:txBody>
      </p:sp>
      <p:pic>
        <p:nvPicPr>
          <p:cNvPr id="2050" name="Picture 2" descr="http://www.amphilsoc.org/exhibits/treasures/images/chart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9345"/>
            <a:ext cx="4495799" cy="3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58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612844"/>
            <a:ext cx="411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Carteret and Berkeley started the colony of </a:t>
            </a:r>
            <a:r>
              <a:rPr lang="en-US" sz="4000" u="sng" dirty="0">
                <a:latin typeface="Bookman Old Style" pitchFamily="18" charset="0"/>
              </a:rPr>
              <a:t>New Jersey</a:t>
            </a:r>
            <a:r>
              <a:rPr lang="en-US" sz="4000" dirty="0">
                <a:latin typeface="Bookman Old Style" pitchFamily="18" charset="0"/>
              </a:rPr>
              <a:t> named after the island of Jersey in the </a:t>
            </a:r>
            <a:r>
              <a:rPr lang="en-US" sz="4000" u="sng" dirty="0">
                <a:latin typeface="Bookman Old Style" pitchFamily="18" charset="0"/>
              </a:rPr>
              <a:t>English</a:t>
            </a:r>
            <a:r>
              <a:rPr lang="en-US" sz="4000" dirty="0">
                <a:latin typeface="Bookman Old Style" pitchFamily="18" charset="0"/>
              </a:rPr>
              <a:t> Channel.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FF5C1C-099C-CDDC-8AE5-4E6782AD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93459"/>
            <a:ext cx="4267200" cy="58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1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C000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9" y="152400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Berkeley and Carteret sold the land at </a:t>
            </a:r>
            <a:r>
              <a:rPr lang="en-US" sz="4000" u="sng" dirty="0">
                <a:latin typeface="Bookman Old Style" pitchFamily="18" charset="0"/>
              </a:rPr>
              <a:t>low</a:t>
            </a:r>
            <a:r>
              <a:rPr lang="en-US" sz="4000" dirty="0">
                <a:latin typeface="Bookman Old Style" pitchFamily="18" charset="0"/>
              </a:rPr>
              <a:t> prices and allowed the settlers to have </a:t>
            </a:r>
            <a:r>
              <a:rPr lang="en-US" sz="4000" u="sng" dirty="0">
                <a:latin typeface="Bookman Old Style" pitchFamily="18" charset="0"/>
              </a:rPr>
              <a:t>political</a:t>
            </a:r>
            <a:r>
              <a:rPr lang="en-US" sz="4000" dirty="0">
                <a:latin typeface="Bookman Old Style" pitchFamily="18" charset="0"/>
              </a:rPr>
              <a:t> and religious </a:t>
            </a:r>
            <a:r>
              <a:rPr lang="en-US" sz="4000" u="sng" dirty="0">
                <a:latin typeface="Bookman Old Style" pitchFamily="18" charset="0"/>
              </a:rPr>
              <a:t>freedom</a:t>
            </a:r>
            <a:r>
              <a:rPr lang="en-US" sz="4000" dirty="0">
                <a:latin typeface="Bookman Old Style" pitchFamily="18" charset="0"/>
              </a:rPr>
              <a:t>. As a result, New Jersey was more ethnically </a:t>
            </a:r>
            <a:r>
              <a:rPr lang="en-US" sz="4000" u="sng" dirty="0">
                <a:latin typeface="Bookman Old Style" pitchFamily="18" charset="0"/>
              </a:rPr>
              <a:t>diverse</a:t>
            </a:r>
            <a:r>
              <a:rPr lang="en-US" sz="4000" dirty="0">
                <a:latin typeface="Bookman Old Style" pitchFamily="18" charset="0"/>
              </a:rPr>
              <a:t> than many other colonies.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69ED6-B743-56CD-5DC7-0F810DB8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09" y="3969327"/>
            <a:ext cx="3810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2349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Back in England, another </a:t>
            </a:r>
            <a:r>
              <a:rPr lang="en-US" sz="4000" u="sng" dirty="0">
                <a:latin typeface="Bookman Old Style" pitchFamily="18" charset="0"/>
              </a:rPr>
              <a:t>religious</a:t>
            </a:r>
            <a:r>
              <a:rPr lang="en-US" sz="4000" dirty="0">
                <a:latin typeface="Bookman Old Style" pitchFamily="18" charset="0"/>
              </a:rPr>
              <a:t> group that was opposed to the </a:t>
            </a:r>
            <a:r>
              <a:rPr lang="en-US" sz="4000" u="sng" dirty="0">
                <a:latin typeface="Bookman Old Style" pitchFamily="18" charset="0"/>
              </a:rPr>
              <a:t>Church of England </a:t>
            </a:r>
            <a:r>
              <a:rPr lang="en-US" sz="4000" dirty="0">
                <a:latin typeface="Bookman Old Style" pitchFamily="18" charset="0"/>
              </a:rPr>
              <a:t>was the Religious Society of Friends, known as </a:t>
            </a:r>
            <a:r>
              <a:rPr lang="en-US" sz="4000" u="sng" dirty="0">
                <a:latin typeface="Bookman Old Style" pitchFamily="18" charset="0"/>
              </a:rPr>
              <a:t>Quakers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C358E-0687-ED0F-CE25-7F4A2DB72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096" y="3502608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5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2349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Quakers believed in living </a:t>
            </a:r>
            <a:r>
              <a:rPr lang="en-US" sz="4000" u="sng" dirty="0">
                <a:latin typeface="Bookman Old Style" pitchFamily="18" charset="0"/>
              </a:rPr>
              <a:t>simple</a:t>
            </a:r>
            <a:r>
              <a:rPr lang="en-US" sz="4000" dirty="0">
                <a:latin typeface="Bookman Old Style" pitchFamily="18" charset="0"/>
              </a:rPr>
              <a:t> </a:t>
            </a:r>
          </a:p>
          <a:p>
            <a:pPr algn="ctr"/>
            <a:r>
              <a:rPr lang="en-US" sz="4000" dirty="0">
                <a:latin typeface="Bookman Old Style" pitchFamily="18" charset="0"/>
              </a:rPr>
              <a:t>lives.  They believed in peace and</a:t>
            </a:r>
          </a:p>
          <a:p>
            <a:pPr algn="ctr"/>
            <a:r>
              <a:rPr lang="en-US" sz="4000" dirty="0">
                <a:latin typeface="Bookman Old Style" pitchFamily="18" charset="0"/>
              </a:rPr>
              <a:t>treating others </a:t>
            </a:r>
            <a:r>
              <a:rPr lang="en-US" sz="4000" u="sng" dirty="0">
                <a:latin typeface="Bookman Old Style" pitchFamily="18" charset="0"/>
              </a:rPr>
              <a:t>fairly</a:t>
            </a:r>
            <a:r>
              <a:rPr lang="en-US" sz="4000" dirty="0">
                <a:latin typeface="Bookman Old Style" pitchFamily="18" charset="0"/>
              </a:rPr>
              <a:t>. They also </a:t>
            </a:r>
          </a:p>
          <a:p>
            <a:pPr algn="ctr"/>
            <a:r>
              <a:rPr lang="en-US" sz="4000" dirty="0">
                <a:latin typeface="Bookman Old Style" pitchFamily="18" charset="0"/>
              </a:rPr>
              <a:t>thought all people were created </a:t>
            </a:r>
            <a:r>
              <a:rPr lang="en-US" sz="4000" u="sng" dirty="0">
                <a:latin typeface="Bookman Old Style" pitchFamily="18" charset="0"/>
              </a:rPr>
              <a:t>equal</a:t>
            </a:r>
            <a:r>
              <a:rPr lang="en-US" sz="4000" dirty="0">
                <a:latin typeface="Bookman Old Style" pitchFamily="18" charset="0"/>
              </a:rPr>
              <a:t>. </a:t>
            </a:r>
          </a:p>
        </p:txBody>
      </p:sp>
      <p:pic>
        <p:nvPicPr>
          <p:cNvPr id="4098" name="Picture 2" descr="http://www.ohiohistorycentral.org/images/AL01021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63" y="3691982"/>
            <a:ext cx="3810000" cy="264795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0400" y="6342755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man Old Style" pitchFamily="18" charset="0"/>
              </a:rPr>
              <a:t>Quaker Meeting House</a:t>
            </a:r>
          </a:p>
        </p:txBody>
      </p:sp>
    </p:spTree>
    <p:extLst>
      <p:ext uri="{BB962C8B-B14F-4D97-AF65-F5344CB8AC3E}">
        <p14:creationId xmlns:p14="http://schemas.microsoft.com/office/powerpoint/2010/main" val="38751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orldandi.com/newhome/public/2003/august/graphics/clpub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33337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572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itchFamily="18" charset="0"/>
              </a:rPr>
              <a:t>Quakers</a:t>
            </a:r>
            <a:r>
              <a:rPr lang="en-US" sz="4000" dirty="0">
                <a:latin typeface="Bookman Old Style" pitchFamily="18" charset="0"/>
              </a:rPr>
              <a:t> often got in trouble and went to </a:t>
            </a:r>
            <a:r>
              <a:rPr lang="en-US" sz="4000" u="sng" dirty="0">
                <a:latin typeface="Bookman Old Style" pitchFamily="18" charset="0"/>
              </a:rPr>
              <a:t>jail</a:t>
            </a:r>
            <a:r>
              <a:rPr lang="en-US" sz="4000" dirty="0">
                <a:latin typeface="Bookman Old Style" pitchFamily="18" charset="0"/>
              </a:rPr>
              <a:t> because they didn’t attend the Church of England or take their </a:t>
            </a:r>
            <a:r>
              <a:rPr lang="en-US" sz="4000" u="sng" dirty="0">
                <a:latin typeface="Bookman Old Style" pitchFamily="18" charset="0"/>
              </a:rPr>
              <a:t>hats</a:t>
            </a:r>
            <a:r>
              <a:rPr lang="en-US" sz="4000" dirty="0">
                <a:latin typeface="Bookman Old Style" pitchFamily="18" charset="0"/>
              </a:rPr>
              <a:t> off for the king.</a:t>
            </a:r>
          </a:p>
        </p:txBody>
      </p:sp>
    </p:spTree>
    <p:extLst>
      <p:ext uri="{BB962C8B-B14F-4D97-AF65-F5344CB8AC3E}">
        <p14:creationId xmlns:p14="http://schemas.microsoft.com/office/powerpoint/2010/main" val="2976279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70C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3810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latin typeface="Bookman Old Style" pitchFamily="18" charset="0"/>
              </a:rPr>
              <a:t>William Penn</a:t>
            </a:r>
            <a:r>
              <a:rPr lang="en-US" sz="4000" dirty="0">
                <a:latin typeface="Bookman Old Style" pitchFamily="18" charset="0"/>
              </a:rPr>
              <a:t>, the son of a famous Navy admiral, became a Quaker when he was </a:t>
            </a:r>
            <a:r>
              <a:rPr lang="en-US" sz="4000" u="sng" dirty="0">
                <a:latin typeface="Bookman Old Style" pitchFamily="18" charset="0"/>
              </a:rPr>
              <a:t>23</a:t>
            </a:r>
            <a:r>
              <a:rPr lang="en-US" sz="4000" dirty="0">
                <a:latin typeface="Bookman Old Style" pitchFamily="18" charset="0"/>
              </a:rPr>
              <a:t> years old.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AC974-6747-D107-87BA-A15B1B6E4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95" y="3089564"/>
            <a:ext cx="303561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1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80000"/>
              </a:schemeClr>
            </a:gs>
          </a:gsLst>
          <a:path path="circle">
            <a:fillToRect l="5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7316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When William Penn’s father died,</a:t>
            </a:r>
          </a:p>
          <a:p>
            <a:pPr algn="ctr"/>
            <a:r>
              <a:rPr lang="en-US" sz="4000" u="sng" dirty="0">
                <a:latin typeface="Bookman Old Style" pitchFamily="18" charset="0"/>
              </a:rPr>
              <a:t>King Charles II </a:t>
            </a:r>
            <a:r>
              <a:rPr lang="en-US" sz="4000" dirty="0">
                <a:latin typeface="Bookman Old Style" pitchFamily="18" charset="0"/>
              </a:rPr>
              <a:t>owed him money.</a:t>
            </a:r>
          </a:p>
          <a:p>
            <a:pPr algn="ctr"/>
            <a:r>
              <a:rPr lang="en-US" sz="4000" dirty="0">
                <a:latin typeface="Bookman Old Style" pitchFamily="18" charset="0"/>
              </a:rPr>
              <a:t>So to pay off the </a:t>
            </a:r>
            <a:r>
              <a:rPr lang="en-US" sz="4000" u="sng" dirty="0">
                <a:latin typeface="Bookman Old Style" pitchFamily="18" charset="0"/>
              </a:rPr>
              <a:t>debt</a:t>
            </a:r>
            <a:r>
              <a:rPr lang="en-US" sz="4000" dirty="0">
                <a:latin typeface="Bookman Old Style" pitchFamily="18" charset="0"/>
              </a:rPr>
              <a:t>, the king gave William </a:t>
            </a:r>
            <a:r>
              <a:rPr lang="en-US" sz="4000" u="sng" dirty="0">
                <a:latin typeface="Bookman Old Style" pitchFamily="18" charset="0"/>
              </a:rPr>
              <a:t>land</a:t>
            </a:r>
            <a:r>
              <a:rPr lang="en-US" sz="4000" dirty="0">
                <a:latin typeface="Bookman Old Style" pitchFamily="18" charset="0"/>
              </a:rPr>
              <a:t> in America.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198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ookman Old Style" pitchFamily="18" charset="0"/>
              </a:rPr>
              <a:t>This was called the </a:t>
            </a:r>
            <a:r>
              <a:rPr lang="en-US" sz="3600" u="sng" dirty="0">
                <a:latin typeface="Bookman Old Style" pitchFamily="18" charset="0"/>
              </a:rPr>
              <a:t>Charter of 1681</a:t>
            </a:r>
            <a:r>
              <a:rPr lang="en-US" sz="3600" dirty="0">
                <a:latin typeface="Bookman Old Style" pitchFamily="18" charset="0"/>
              </a:rPr>
              <a:t>.</a:t>
            </a:r>
          </a:p>
        </p:txBody>
      </p:sp>
      <p:pic>
        <p:nvPicPr>
          <p:cNvPr id="5122" name="Picture 2" descr="http://www.monroehistorical.org/articles/files/page2_blog_entry3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59345"/>
            <a:ext cx="4267200" cy="3063632"/>
          </a:xfrm>
          <a:prstGeom prst="rect">
            <a:avLst/>
          </a:prstGeom>
          <a:noFill/>
          <a:ln w="38100">
            <a:solidFill>
              <a:srgbClr val="00206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244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399</TotalTime>
  <Words>511</Words>
  <Application>Microsoft Office PowerPoint</Application>
  <PresentationFormat>On-screen Show (4:3)</PresentationFormat>
  <Paragraphs>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Garamond</vt:lpstr>
      <vt:lpstr>Wingdings</vt:lpstr>
      <vt:lpstr>Couture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37</cp:revision>
  <dcterms:created xsi:type="dcterms:W3CDTF">2011-03-16T19:43:07Z</dcterms:created>
  <dcterms:modified xsi:type="dcterms:W3CDTF">2023-11-15T19:16:07Z</dcterms:modified>
</cp:coreProperties>
</file>